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3" r:id="rId1"/>
  </p:sldMasterIdLst>
  <p:notesMasterIdLst>
    <p:notesMasterId r:id="rId25"/>
  </p:notesMasterIdLst>
  <p:sldIdLst>
    <p:sldId id="256" r:id="rId2"/>
    <p:sldId id="271" r:id="rId3"/>
    <p:sldId id="264" r:id="rId4"/>
    <p:sldId id="269" r:id="rId5"/>
    <p:sldId id="266" r:id="rId6"/>
    <p:sldId id="267" r:id="rId7"/>
    <p:sldId id="258" r:id="rId8"/>
    <p:sldId id="261" r:id="rId9"/>
    <p:sldId id="259" r:id="rId10"/>
    <p:sldId id="262" r:id="rId11"/>
    <p:sldId id="263" r:id="rId12"/>
    <p:sldId id="270" r:id="rId13"/>
    <p:sldId id="265" r:id="rId14"/>
    <p:sldId id="268" r:id="rId15"/>
    <p:sldId id="273" r:id="rId16"/>
    <p:sldId id="275" r:id="rId17"/>
    <p:sldId id="274" r:id="rId18"/>
    <p:sldId id="276" r:id="rId19"/>
    <p:sldId id="277" r:id="rId20"/>
    <p:sldId id="279" r:id="rId21"/>
    <p:sldId id="278" r:id="rId22"/>
    <p:sldId id="260" r:id="rId23"/>
    <p:sldId id="272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9" autoAdjust="0"/>
    <p:restoredTop sz="94692" autoAdjust="0"/>
  </p:normalViewPr>
  <p:slideViewPr>
    <p:cSldViewPr snapToGrid="0" snapToObjects="1">
      <p:cViewPr varScale="1">
        <p:scale>
          <a:sx n="156" d="100"/>
          <a:sy n="156" d="100"/>
        </p:scale>
        <p:origin x="-1088" y="-4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18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victoires</c:v>
                </c:pt>
              </c:strCache>
            </c:strRef>
          </c:tx>
          <c:dLbls>
            <c:dLbl>
              <c:idx val="0"/>
              <c:layout>
                <c:manualLayout>
                  <c:x val="0.0"/>
                  <c:y val="0.0618473954255506"/>
                </c:manualLayout>
              </c:layout>
              <c:showVal val="1"/>
            </c:dLbl>
            <c:dLbl>
              <c:idx val="1"/>
              <c:layout>
                <c:manualLayout>
                  <c:x val="0.0"/>
                  <c:y val="0.0730923764120143"/>
                </c:manualLayout>
              </c:layout>
              <c:showVal val="1"/>
            </c:dLbl>
            <c:dLbl>
              <c:idx val="2"/>
              <c:layout>
                <c:manualLayout>
                  <c:x val="0.00340136054421769"/>
                  <c:y val="0.075903621658630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0">
                    <a:latin typeface="Comic Sans MS"/>
                  </a:defRPr>
                </a:pPr>
                <a:endParaRPr lang="fr-FR"/>
              </a:p>
            </c:txPr>
            <c:showVal val="1"/>
          </c:dLbls>
          <c:cat>
            <c:strRef>
              <c:f>Feuil1!$A$2:$A$4</c:f>
              <c:strCache>
                <c:ptCount val="3"/>
                <c:pt idx="0">
                  <c:v>phase 1</c:v>
                </c:pt>
                <c:pt idx="1">
                  <c:v>phase 2</c:v>
                </c:pt>
                <c:pt idx="2">
                  <c:v>total saison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61.0</c:v>
                </c:pt>
                <c:pt idx="1">
                  <c:v>75.0</c:v>
                </c:pt>
                <c:pt idx="2">
                  <c:v>136.0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défaites</c:v>
                </c:pt>
              </c:strCache>
            </c:strRef>
          </c:tx>
          <c:dLbls>
            <c:dLbl>
              <c:idx val="0"/>
              <c:layout>
                <c:manualLayout>
                  <c:x val="0.0"/>
                  <c:y val="0.0674698859187824"/>
                </c:manualLayout>
              </c:layout>
              <c:showVal val="1"/>
            </c:dLbl>
            <c:dLbl>
              <c:idx val="1"/>
              <c:layout>
                <c:manualLayout>
                  <c:x val="-6.23575562841796E-17"/>
                  <c:y val="0.0759036216586302"/>
                </c:manualLayout>
              </c:layout>
              <c:showVal val="1"/>
            </c:dLbl>
            <c:dLbl>
              <c:idx val="2"/>
              <c:layout>
                <c:manualLayout>
                  <c:x val="0.00170068027210884"/>
                  <c:y val="0.0843373573984781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0">
                    <a:latin typeface="Comic Sans MS"/>
                  </a:defRPr>
                </a:pPr>
                <a:endParaRPr lang="fr-FR"/>
              </a:p>
            </c:txPr>
            <c:showVal val="1"/>
          </c:dLbls>
          <c:cat>
            <c:strRef>
              <c:f>Feuil1!$A$2:$A$4</c:f>
              <c:strCache>
                <c:ptCount val="3"/>
                <c:pt idx="0">
                  <c:v>phase 1</c:v>
                </c:pt>
                <c:pt idx="1">
                  <c:v>phase 2</c:v>
                </c:pt>
                <c:pt idx="2">
                  <c:v>total saison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37.0</c:v>
                </c:pt>
                <c:pt idx="1">
                  <c:v>23.0</c:v>
                </c:pt>
                <c:pt idx="2">
                  <c:v>60.0</c:v>
                </c:pt>
              </c:numCache>
            </c:numRef>
          </c:val>
        </c:ser>
        <c:shape val="box"/>
        <c:axId val="510552280"/>
        <c:axId val="510555384"/>
        <c:axId val="0"/>
      </c:bar3DChart>
      <c:catAx>
        <c:axId val="510552280"/>
        <c:scaling>
          <c:orientation val="minMax"/>
        </c:scaling>
        <c:axPos val="b"/>
        <c:tickLblPos val="nextTo"/>
        <c:crossAx val="510555384"/>
        <c:crosses val="autoZero"/>
        <c:auto val="1"/>
        <c:lblAlgn val="ctr"/>
        <c:lblOffset val="100"/>
      </c:catAx>
      <c:valAx>
        <c:axId val="510555384"/>
        <c:scaling>
          <c:orientation val="minMax"/>
        </c:scaling>
        <c:axPos val="l"/>
        <c:majorGridlines/>
        <c:numFmt formatCode="General" sourceLinked="1"/>
        <c:tickLblPos val="nextTo"/>
        <c:crossAx val="510552280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600">
                <a:latin typeface="Comic Sans MS"/>
              </a:defRPr>
            </a:pPr>
            <a:endParaRPr lang="fr-FR"/>
          </a:p>
        </c:txPr>
      </c:legendEntry>
      <c:legendEntry>
        <c:idx val="0"/>
        <c:txPr>
          <a:bodyPr/>
          <a:lstStyle/>
          <a:p>
            <a:pPr>
              <a:defRPr sz="1600">
                <a:latin typeface="Comic Sans MS"/>
              </a:defRPr>
            </a:pPr>
            <a:endParaRPr lang="fr-FR"/>
          </a:p>
        </c:txPr>
      </c:legendEntry>
      <c:layout>
        <c:manualLayout>
          <c:xMode val="edge"/>
          <c:yMode val="edge"/>
          <c:x val="0.826883068187905"/>
          <c:y val="0.133361268699485"/>
          <c:w val="0.162912850179442"/>
          <c:h val="0.646128638598043"/>
        </c:manualLayout>
      </c:layout>
    </c:legend>
    <c:plotVisOnly val="1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18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victoires</c:v>
                </c:pt>
              </c:strCache>
            </c:strRef>
          </c:tx>
          <c:dLbls>
            <c:dLbl>
              <c:idx val="0"/>
              <c:layout>
                <c:manualLayout>
                  <c:x val="0.0"/>
                  <c:y val="0.0618473954255506"/>
                </c:manualLayout>
              </c:layout>
              <c:showVal val="1"/>
            </c:dLbl>
            <c:dLbl>
              <c:idx val="1"/>
              <c:layout>
                <c:manualLayout>
                  <c:x val="0.0"/>
                  <c:y val="0.0730923764120143"/>
                </c:manualLayout>
              </c:layout>
              <c:showVal val="1"/>
            </c:dLbl>
            <c:dLbl>
              <c:idx val="2"/>
              <c:layout>
                <c:manualLayout>
                  <c:x val="0.00340136054421769"/>
                  <c:y val="0.075903621658630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0">
                    <a:latin typeface="Comic Sans MS"/>
                  </a:defRPr>
                </a:pPr>
                <a:endParaRPr lang="fr-FR"/>
              </a:p>
            </c:txPr>
            <c:showVal val="1"/>
          </c:dLbls>
          <c:cat>
            <c:strRef>
              <c:f>Feuil1!$A$2:$A$4</c:f>
              <c:strCache>
                <c:ptCount val="3"/>
                <c:pt idx="0">
                  <c:v>phase 1</c:v>
                </c:pt>
                <c:pt idx="1">
                  <c:v>phase 2</c:v>
                </c:pt>
                <c:pt idx="2">
                  <c:v>total saison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53.0</c:v>
                </c:pt>
                <c:pt idx="1">
                  <c:v>54.0</c:v>
                </c:pt>
                <c:pt idx="2">
                  <c:v>107.0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défaites</c:v>
                </c:pt>
              </c:strCache>
            </c:strRef>
          </c:tx>
          <c:dLbls>
            <c:dLbl>
              <c:idx val="0"/>
              <c:layout>
                <c:manualLayout>
                  <c:x val="0.0"/>
                  <c:y val="0.0674698859187824"/>
                </c:manualLayout>
              </c:layout>
              <c:showVal val="1"/>
            </c:dLbl>
            <c:dLbl>
              <c:idx val="1"/>
              <c:layout>
                <c:manualLayout>
                  <c:x val="-6.23575562841796E-17"/>
                  <c:y val="0.0759036216586302"/>
                </c:manualLayout>
              </c:layout>
              <c:showVal val="1"/>
            </c:dLbl>
            <c:dLbl>
              <c:idx val="2"/>
              <c:layout>
                <c:manualLayout>
                  <c:x val="0.00170068027210884"/>
                  <c:y val="0.0843373573984781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0">
                    <a:latin typeface="Comic Sans MS"/>
                  </a:defRPr>
                </a:pPr>
                <a:endParaRPr lang="fr-FR"/>
              </a:p>
            </c:txPr>
            <c:showVal val="1"/>
          </c:dLbls>
          <c:cat>
            <c:strRef>
              <c:f>Feuil1!$A$2:$A$4</c:f>
              <c:strCache>
                <c:ptCount val="3"/>
                <c:pt idx="0">
                  <c:v>phase 1</c:v>
                </c:pt>
                <c:pt idx="1">
                  <c:v>phase 2</c:v>
                </c:pt>
                <c:pt idx="2">
                  <c:v>total saison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31.0</c:v>
                </c:pt>
                <c:pt idx="1">
                  <c:v>44.0</c:v>
                </c:pt>
                <c:pt idx="2">
                  <c:v>75.0</c:v>
                </c:pt>
              </c:numCache>
            </c:numRef>
          </c:val>
        </c:ser>
        <c:shape val="box"/>
        <c:axId val="536457736"/>
        <c:axId val="536460792"/>
        <c:axId val="0"/>
      </c:bar3DChart>
      <c:catAx>
        <c:axId val="536457736"/>
        <c:scaling>
          <c:orientation val="minMax"/>
        </c:scaling>
        <c:axPos val="b"/>
        <c:tickLblPos val="nextTo"/>
        <c:crossAx val="536460792"/>
        <c:crosses val="autoZero"/>
        <c:auto val="1"/>
        <c:lblAlgn val="ctr"/>
        <c:lblOffset val="100"/>
      </c:catAx>
      <c:valAx>
        <c:axId val="536460792"/>
        <c:scaling>
          <c:orientation val="minMax"/>
        </c:scaling>
        <c:axPos val="l"/>
        <c:majorGridlines/>
        <c:numFmt formatCode="General" sourceLinked="1"/>
        <c:tickLblPos val="nextTo"/>
        <c:crossAx val="5364577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>
                <a:latin typeface="Comic Sans MS"/>
              </a:defRPr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1600">
                <a:latin typeface="Comic Sans MS"/>
              </a:defRPr>
            </a:pPr>
            <a:endParaRPr lang="fr-FR"/>
          </a:p>
        </c:txPr>
      </c:legendEntry>
      <c:layout>
        <c:manualLayout>
          <c:xMode val="edge"/>
          <c:yMode val="edge"/>
          <c:x val="0.826883068187905"/>
          <c:y val="0.133361268699485"/>
          <c:w val="0.155144490867213"/>
          <c:h val="0.157806484945118"/>
        </c:manualLayout>
      </c:layout>
    </c:legend>
    <c:plotVisOnly val="1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41A1F-AD89-8D4C-9DDB-D729B6D53BC9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3A37B-C930-FB44-B6D1-D997798C5D59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A37B-C930-FB44-B6D1-D997798C5D59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A37B-C930-FB44-B6D1-D997798C5D59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28A4E14-7A8E-4F95-A408-58239DFD2FB8}" type="datetime1">
              <a:rPr lang="fr-FR" smtClean="0"/>
              <a:pPr/>
              <a:t>17/06/16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6292582-9FC8-4B1B-8456-B27CC842DE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994975E-BCEF-4391-BD3B-0CD9EB125C1E}" type="datetime1">
              <a:rPr lang="fr-FR" smtClean="0"/>
              <a:pPr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FB443F9-D248-7F45-8E0A-F569E6EE0E97}" type="datetimeFigureOut">
              <a:rPr lang="fr-FR" smtClean="0"/>
              <a:pPr/>
              <a:t>17/06/16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2E1A1C5-7521-1F4B-B7B3-A709D81DACC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22485" y="389369"/>
            <a:ext cx="6891604" cy="8343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Presqu’île TT Quiberon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89148" y="3574016"/>
            <a:ext cx="4210716" cy="1225450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Bilan sportif</a:t>
            </a:r>
            <a:r>
              <a:rPr lang="fr-FR" sz="3200" dirty="0" smtClean="0"/>
              <a:t> </a:t>
            </a:r>
          </a:p>
          <a:p>
            <a:pPr algn="ctr"/>
            <a:r>
              <a:rPr lang="fr-FR" sz="3200" dirty="0" smtClean="0"/>
              <a:t>saison </a:t>
            </a:r>
            <a:r>
              <a:rPr lang="fr-FR" sz="3200" dirty="0" smtClean="0"/>
              <a:t>2015-2016</a:t>
            </a:r>
            <a:endParaRPr lang="fr-FR" sz="32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415784" y="1427689"/>
          <a:ext cx="6096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4635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http://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quiberontt.sportsregions.fr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457200" y="1306286"/>
          <a:ext cx="7467600" cy="451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Equipe D4: zoom matches joués </a:t>
            </a:r>
            <a:endParaRPr lang="fr-FR" sz="3200" cap="none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13737052-podium-de-couleur-sur-fond-blanc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7078" r="-17078"/>
          <a:stretch>
            <a:fillRect/>
          </a:stretch>
        </p:blipFill>
        <p:spPr>
          <a:xfrm>
            <a:off x="457200" y="1546841"/>
            <a:ext cx="7467600" cy="4266024"/>
          </a:xfrm>
          <a:ln>
            <a:solidFill>
              <a:schemeClr val="accent1"/>
            </a:solidFill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 plus « compétiteurs »  </a:t>
            </a:r>
            <a:endParaRPr lang="fr-FR" sz="3200" cap="none" dirty="0">
              <a:latin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47017" y="2473757"/>
            <a:ext cx="1180396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Morgan</a:t>
            </a:r>
          </a:p>
          <a:p>
            <a:endParaRPr lang="fr-FR" sz="1600" b="1" dirty="0" smtClean="0">
              <a:latin typeface="Comic Sans MS"/>
            </a:endParaRPr>
          </a:p>
          <a:p>
            <a:r>
              <a:rPr lang="fr-FR" sz="1400" b="1" dirty="0" smtClean="0">
                <a:latin typeface="Comic Sans MS"/>
              </a:rPr>
              <a:t>59 matches</a:t>
            </a:r>
            <a:endParaRPr lang="fr-FR" sz="1400" b="1" dirty="0">
              <a:latin typeface="Comic Sans M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28269" y="2873867"/>
            <a:ext cx="1180396" cy="80021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Gildas</a:t>
            </a:r>
          </a:p>
          <a:p>
            <a:endParaRPr lang="fr-FR" sz="1600" b="1" dirty="0" smtClean="0">
              <a:latin typeface="Comic Sans MS"/>
            </a:endParaRPr>
          </a:p>
          <a:p>
            <a:r>
              <a:rPr lang="fr-FR" sz="1400" b="1" dirty="0" smtClean="0">
                <a:latin typeface="Comic Sans MS"/>
              </a:rPr>
              <a:t>44 matches</a:t>
            </a:r>
            <a:endParaRPr lang="fr-FR" sz="1400" b="1" dirty="0">
              <a:latin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79813" y="3028551"/>
            <a:ext cx="1180396" cy="80021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Olivier</a:t>
            </a:r>
          </a:p>
          <a:p>
            <a:endParaRPr lang="fr-FR" sz="1600" b="1" dirty="0" smtClean="0">
              <a:latin typeface="Comic Sans MS"/>
            </a:endParaRPr>
          </a:p>
          <a:p>
            <a:r>
              <a:rPr lang="fr-FR" sz="1400" b="1" dirty="0" smtClean="0">
                <a:latin typeface="Comic Sans MS"/>
              </a:rPr>
              <a:t>39 matches</a:t>
            </a:r>
            <a:endParaRPr lang="fr-FR" sz="1400" b="1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 plus « compétiteurs »  </a:t>
            </a:r>
            <a:endParaRPr lang="fr-FR" sz="3200" cap="none" dirty="0">
              <a:latin typeface="Comic Sans M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0000FF"/>
                </a:solidFill>
                <a:latin typeface="Comic Sans MS"/>
              </a:rPr>
              <a:t>Bravo à Morgan pour son parcours en critérium jeunes</a:t>
            </a:r>
          </a:p>
          <a:p>
            <a:endParaRPr lang="fr-FR" sz="2000" dirty="0">
              <a:solidFill>
                <a:srgbClr val="0000FF"/>
              </a:solidFill>
              <a:latin typeface="Comic Sans MS"/>
            </a:endParaRPr>
          </a:p>
        </p:txBody>
      </p:sp>
      <p:pic>
        <p:nvPicPr>
          <p:cNvPr id="9" name="Image 8" descr="IMG_1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79" y="2219071"/>
            <a:ext cx="4380756" cy="380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known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7733" b="-7733"/>
          <a:stretch>
            <a:fillRect/>
          </a:stretch>
        </p:blipFill>
        <p:spPr>
          <a:xfrm>
            <a:off x="457200" y="3199518"/>
            <a:ext cx="7467600" cy="2613347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 plus « performeurs »  </a:t>
            </a:r>
            <a:endParaRPr lang="fr-FR" sz="3200" cap="none" dirty="0">
              <a:latin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58577" y="1725949"/>
            <a:ext cx="2124713" cy="13234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   </a:t>
            </a:r>
            <a:r>
              <a:rPr lang="fr-FR" sz="1600" b="1" u="sng" dirty="0" smtClean="0">
                <a:latin typeface="Comic Sans MS"/>
              </a:rPr>
              <a:t>François</a:t>
            </a:r>
          </a:p>
          <a:p>
            <a:endParaRPr lang="fr-FR" sz="1600" b="1" dirty="0" smtClean="0">
              <a:latin typeface="Comic Sans MS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Comic Sans MS"/>
              </a:rPr>
              <a:t> bat un 814</a:t>
            </a:r>
          </a:p>
          <a:p>
            <a:pPr>
              <a:buFontTx/>
              <a:buChar char="-"/>
            </a:pPr>
            <a:r>
              <a:rPr lang="fr-FR" sz="1600" b="1" dirty="0" smtClean="0">
                <a:latin typeface="Comic Sans MS"/>
              </a:rPr>
              <a:t> écart de 314 pts</a:t>
            </a:r>
          </a:p>
          <a:p>
            <a:r>
              <a:rPr lang="fr-FR" sz="1600" b="1" dirty="0" smtClean="0">
                <a:latin typeface="Comic Sans MS"/>
              </a:rPr>
              <a:t>- </a:t>
            </a:r>
            <a:r>
              <a:rPr lang="fr-FR" sz="1600" b="1" smtClean="0">
                <a:latin typeface="Comic Sans MS"/>
              </a:rPr>
              <a:t>gagne 22 </a:t>
            </a:r>
            <a:r>
              <a:rPr lang="fr-FR" sz="1600" b="1" dirty="0" smtClean="0">
                <a:latin typeface="Comic Sans MS"/>
              </a:rPr>
              <a:t>points</a:t>
            </a:r>
            <a:endParaRPr lang="fr-FR" sz="1600" b="1" dirty="0">
              <a:latin typeface="Comic Sans M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2409" y="2271414"/>
            <a:ext cx="2124713" cy="13234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   </a:t>
            </a:r>
            <a:r>
              <a:rPr lang="fr-FR" sz="1600" b="1" u="sng" dirty="0" smtClean="0">
                <a:latin typeface="Comic Sans MS"/>
              </a:rPr>
              <a:t>Morgan</a:t>
            </a:r>
          </a:p>
          <a:p>
            <a:endParaRPr lang="fr-FR" sz="1600" b="1" dirty="0" smtClean="0">
              <a:latin typeface="Comic Sans MS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Comic Sans MS"/>
              </a:rPr>
              <a:t> bat un 788</a:t>
            </a:r>
          </a:p>
          <a:p>
            <a:pPr>
              <a:buFontTx/>
              <a:buChar char="-"/>
            </a:pPr>
            <a:r>
              <a:rPr lang="fr-FR" sz="1600" b="1" dirty="0" smtClean="0">
                <a:latin typeface="Comic Sans MS"/>
              </a:rPr>
              <a:t> écart de 281 pts</a:t>
            </a:r>
          </a:p>
          <a:p>
            <a:r>
              <a:rPr lang="fr-FR" sz="1600" b="1" dirty="0" smtClean="0">
                <a:latin typeface="Comic Sans MS"/>
              </a:rPr>
              <a:t>- gagne 17 points</a:t>
            </a:r>
            <a:endParaRPr lang="fr-FR" sz="1600" b="1" dirty="0">
              <a:latin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02059" y="2553187"/>
            <a:ext cx="2124713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/>
              </a:rPr>
              <a:t>    </a:t>
            </a:r>
            <a:r>
              <a:rPr lang="fr-FR" sz="1600" b="1" u="sng" dirty="0" smtClean="0">
                <a:latin typeface="Comic Sans MS"/>
              </a:rPr>
              <a:t>Morgan</a:t>
            </a:r>
          </a:p>
          <a:p>
            <a:endParaRPr lang="fr-FR" sz="1600" b="1" dirty="0" smtClean="0">
              <a:latin typeface="Comic Sans MS"/>
            </a:endParaRPr>
          </a:p>
          <a:p>
            <a:r>
              <a:rPr lang="fr-FR" sz="1600" b="1" dirty="0" smtClean="0">
                <a:latin typeface="Comic Sans MS"/>
              </a:rPr>
              <a:t>- bat un 737</a:t>
            </a:r>
          </a:p>
          <a:p>
            <a:r>
              <a:rPr lang="fr-FR" sz="1600" b="1" dirty="0" smtClean="0">
                <a:latin typeface="Comic Sans MS"/>
              </a:rPr>
              <a:t>- Écart de 204 pts</a:t>
            </a:r>
          </a:p>
          <a:p>
            <a:r>
              <a:rPr lang="fr-FR" sz="1600" b="1" dirty="0" smtClean="0">
                <a:latin typeface="Comic Sans MS"/>
              </a:rPr>
              <a:t>- gagne 17 points</a:t>
            </a:r>
            <a:endParaRPr lang="fr-FR" sz="1600" b="1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 meilleures « progressions »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5" name="Image 4" descr="po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99" y="2739523"/>
            <a:ext cx="7096661" cy="27680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47017" y="2035317"/>
            <a:ext cx="1766524" cy="1292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Comic Sans MS"/>
              </a:rPr>
              <a:t> Morgan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600" b="1" dirty="0" smtClean="0">
                <a:latin typeface="Comic Sans MS"/>
              </a:rPr>
              <a:t>+ 120 pts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400" b="1" dirty="0" smtClean="0">
                <a:latin typeface="Comic Sans MS"/>
              </a:rPr>
              <a:t>507 =&gt; 627</a:t>
            </a:r>
            <a:endParaRPr lang="fr-FR" sz="1400" b="1" dirty="0">
              <a:latin typeface="Comic Sans M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20032" y="2474945"/>
            <a:ext cx="1766524" cy="1292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Comic Sans MS"/>
              </a:rPr>
              <a:t> Gildas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600" b="1" dirty="0" smtClean="0">
                <a:latin typeface="Comic Sans MS"/>
              </a:rPr>
              <a:t>+ 106 pts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400" b="1" dirty="0" smtClean="0">
                <a:latin typeface="Comic Sans MS"/>
              </a:rPr>
              <a:t>881 =&gt; 987</a:t>
            </a:r>
            <a:endParaRPr lang="fr-FR" sz="1400" b="1" dirty="0">
              <a:latin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48592" y="2930856"/>
            <a:ext cx="1766524" cy="1292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Comic Sans MS"/>
              </a:rPr>
              <a:t> Christophe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600" b="1" dirty="0" smtClean="0">
                <a:latin typeface="Comic Sans MS"/>
              </a:rPr>
              <a:t>+ 33 pts</a:t>
            </a:r>
          </a:p>
          <a:p>
            <a:pPr algn="ctr"/>
            <a:endParaRPr lang="fr-FR" sz="1600" b="1" dirty="0" smtClean="0">
              <a:latin typeface="Comic Sans MS"/>
            </a:endParaRPr>
          </a:p>
          <a:p>
            <a:pPr algn="ctr"/>
            <a:r>
              <a:rPr lang="fr-FR" sz="1400" b="1" smtClean="0">
                <a:latin typeface="Comic Sans MS"/>
              </a:rPr>
              <a:t>500 </a:t>
            </a:r>
            <a:r>
              <a:rPr lang="fr-FR" sz="1400" b="1" dirty="0" smtClean="0">
                <a:latin typeface="Comic Sans MS"/>
              </a:rPr>
              <a:t>=</a:t>
            </a:r>
            <a:r>
              <a:rPr lang="fr-FR" sz="1400" b="1" smtClean="0">
                <a:latin typeface="Comic Sans MS"/>
              </a:rPr>
              <a:t>&gt; 533</a:t>
            </a:r>
            <a:endParaRPr lang="fr-FR" sz="1400" b="1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15" name="Image 14" descr="IMG_14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56" y="1179617"/>
            <a:ext cx="6505729" cy="48792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5" name="Image 4" descr="IMG_1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00" y="3960954"/>
            <a:ext cx="3633431" cy="2396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IMG_14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82306"/>
            <a:ext cx="3344490" cy="3352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 descr="P10309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700" y="1018294"/>
            <a:ext cx="3633432" cy="27250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5" name="Image 4" descr="IMG_1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5" y="1477427"/>
            <a:ext cx="2714245" cy="3618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 descr="Capture d’écran 2016-06-17 à 11.10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292" y="1336324"/>
            <a:ext cx="5361921" cy="41334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13" name="Image 12" descr="Capture d’écran 2016-06-17 à 10.50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43" y="1278224"/>
            <a:ext cx="4803657" cy="5222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 descr="IMG_15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05" y="2019034"/>
            <a:ext cx="2621327" cy="36202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5" name="Image 4" descr="Capture d’écran 2016-06-17 à 11.12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67" y="1303124"/>
            <a:ext cx="4780025" cy="4224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IMG_14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7546"/>
            <a:ext cx="2762288" cy="3683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94268" y="113977"/>
            <a:ext cx="7330532" cy="59431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23 licenciés</a:t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Le club en images</a:t>
            </a:r>
            <a:endParaRPr lang="fr-FR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8" name="Image 7" descr="IMG_14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35926"/>
            <a:ext cx="7816530" cy="38512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Les</a:t>
            </a:r>
            <a:r>
              <a:rPr lang="fr-FR" sz="3200" cap="none" dirty="0" smtClean="0">
                <a:latin typeface="Comic Sans MS"/>
              </a:rPr>
              <a:t> </a:t>
            </a:r>
            <a:r>
              <a:rPr lang="fr-FR" sz="3200" cap="none" dirty="0" smtClean="0">
                <a:latin typeface="Comic Sans MS"/>
              </a:rPr>
              <a:t>championnats du monde à Alicante</a:t>
            </a:r>
            <a:r>
              <a:rPr lang="fr-FR" sz="3200" cap="none" dirty="0" smtClean="0">
                <a:latin typeface="Comic Sans MS"/>
              </a:rPr>
              <a:t>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7" name="Image 6" descr="Capture d’écran 2016-06-17 à 11.17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62" y="1253324"/>
            <a:ext cx="4341790" cy="45069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 descr="IMG_14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35" y="2149740"/>
            <a:ext cx="3189688" cy="28552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627" y="113978"/>
            <a:ext cx="5348416" cy="1758514"/>
          </a:xfrm>
          <a:ln>
            <a:solidFill>
              <a:schemeClr val="bg1"/>
            </a:solidFill>
          </a:ln>
        </p:spPr>
        <p:txBody>
          <a:bodyPr>
            <a:normAutofit fontScale="9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/>
            <a:r>
              <a:rPr lang="fr-FR" sz="4400" b="1" u="sng" cap="none" dirty="0" smtClean="0">
                <a:solidFill>
                  <a:schemeClr val="bg1"/>
                </a:solidFill>
                <a:effectLst/>
                <a:latin typeface="Comic Sans MS"/>
              </a:rPr>
              <a:t>DU PING PENDANT TOUT l’ETE A QUIBERON</a:t>
            </a:r>
            <a:endParaRPr lang="fr-FR" sz="4400" b="1" u="sng" cap="none" dirty="0">
              <a:solidFill>
                <a:schemeClr val="bg1"/>
              </a:solidFill>
              <a:effectLst/>
              <a:latin typeface="Comic Sans MS"/>
            </a:endParaRPr>
          </a:p>
        </p:txBody>
      </p:sp>
      <p:pic>
        <p:nvPicPr>
          <p:cNvPr id="4" name="Espace réservé du contenu 3" descr="Unknown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9487" r="-9487"/>
          <a:stretch>
            <a:fillRect/>
          </a:stretch>
        </p:blipFill>
        <p:spPr>
          <a:xfrm>
            <a:off x="-488440" y="4705652"/>
            <a:ext cx="9768796" cy="1994610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336324"/>
            <a:ext cx="7467600" cy="3129157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sz="3027" i="1" dirty="0" smtClean="0">
                <a:latin typeface="Comic Sans MS"/>
              </a:rPr>
              <a:t>lundis soirs: </a:t>
            </a:r>
            <a:r>
              <a:rPr lang="fr-FR" sz="3027" i="1" dirty="0" smtClean="0">
                <a:latin typeface="Comic Sans MS"/>
              </a:rPr>
              <a:t>de 20h30 à 22h15</a:t>
            </a:r>
          </a:p>
          <a:p>
            <a:pPr>
              <a:buNone/>
            </a:pPr>
            <a:endParaRPr lang="fr-FR" sz="3027" i="1" dirty="0" smtClean="0">
              <a:latin typeface="Comic Sans MS"/>
            </a:endParaRPr>
          </a:p>
          <a:p>
            <a:r>
              <a:rPr lang="fr-FR" sz="3027" i="1" dirty="0" smtClean="0">
                <a:latin typeface="Comic Sans MS"/>
              </a:rPr>
              <a:t>mercredis </a:t>
            </a:r>
            <a:r>
              <a:rPr lang="fr-FR" sz="3027" i="1" dirty="0" smtClean="0">
                <a:latin typeface="Comic Sans MS"/>
              </a:rPr>
              <a:t>après-</a:t>
            </a:r>
            <a:r>
              <a:rPr lang="fr-FR" sz="3027" i="1" dirty="0" smtClean="0">
                <a:latin typeface="Comic Sans MS"/>
              </a:rPr>
              <a:t>midi: </a:t>
            </a:r>
            <a:r>
              <a:rPr lang="fr-FR" sz="3027" i="1" dirty="0" smtClean="0">
                <a:latin typeface="Comic Sans MS"/>
              </a:rPr>
              <a:t>de 14h30 à 17h30</a:t>
            </a:r>
          </a:p>
          <a:p>
            <a:pPr>
              <a:buNone/>
            </a:pPr>
            <a:endParaRPr lang="fr-FR" sz="3027" i="1" dirty="0" smtClean="0">
              <a:latin typeface="Comic Sans MS"/>
            </a:endParaRPr>
          </a:p>
          <a:p>
            <a:r>
              <a:rPr lang="fr-FR" sz="3027" i="1" dirty="0" smtClean="0">
                <a:latin typeface="Comic Sans MS"/>
              </a:rPr>
              <a:t> vendredis soirs: </a:t>
            </a:r>
            <a:r>
              <a:rPr lang="fr-FR" sz="3027" i="1" dirty="0" smtClean="0">
                <a:latin typeface="Comic Sans MS"/>
              </a:rPr>
              <a:t>de 20h30 à 22h15</a:t>
            </a:r>
          </a:p>
          <a:p>
            <a:endParaRPr lang="fr-FR" sz="3027" i="1" dirty="0" smtClean="0">
              <a:latin typeface="Comic Sans MS"/>
            </a:endParaRPr>
          </a:p>
          <a:p>
            <a:r>
              <a:rPr lang="fr-FR" sz="3027" i="1" dirty="0" smtClean="0">
                <a:latin typeface="Comic Sans MS"/>
              </a:rPr>
              <a:t>dimanches matins: </a:t>
            </a:r>
            <a:r>
              <a:rPr lang="fr-FR" sz="3027" i="1" dirty="0" smtClean="0">
                <a:latin typeface="Comic Sans MS"/>
              </a:rPr>
              <a:t>de 9h30 </a:t>
            </a:r>
            <a:r>
              <a:rPr lang="fr-FR" sz="3027" i="1" dirty="0" smtClean="0">
                <a:latin typeface="Comic Sans MS"/>
              </a:rPr>
              <a:t>à 12h30</a:t>
            </a:r>
            <a:endParaRPr lang="fr-FR" sz="3027" dirty="0" smtClean="0">
              <a:latin typeface="Comic Sans MS"/>
            </a:endParaRPr>
          </a:p>
          <a:p>
            <a:pPr>
              <a:buNone/>
            </a:pPr>
            <a:endParaRPr lang="fr-FR" i="1" dirty="0" smtClean="0"/>
          </a:p>
          <a:p>
            <a:pPr>
              <a:buNone/>
            </a:pPr>
            <a:endParaRPr lang="fr-FR" i="1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Le planning d’été  </a:t>
            </a:r>
            <a:endParaRPr lang="fr-FR" sz="3200" cap="none" dirty="0">
              <a:latin typeface="Comic Sans MS"/>
            </a:endParaRPr>
          </a:p>
        </p:txBody>
      </p:sp>
      <p:pic>
        <p:nvPicPr>
          <p:cNvPr id="5" name="Image 4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665" y="4603356"/>
            <a:ext cx="1582270" cy="16916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268" y="113977"/>
            <a:ext cx="7330532" cy="59431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23 licenciés</a:t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23 Licenciés</a:t>
            </a:r>
            <a:endParaRPr lang="fr-FR" sz="3200" b="1" u="sng" dirty="0"/>
          </a:p>
        </p:txBody>
      </p:sp>
      <p:pic>
        <p:nvPicPr>
          <p:cNvPr id="7" name="Espace réservé du contenu 6" descr="PRESQU_ILE_TT_QUIBERON-07560013_graphique_classements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6612" r="-26612"/>
          <a:stretch>
            <a:fillRect/>
          </a:stretch>
        </p:blipFill>
        <p:spPr>
          <a:xfrm>
            <a:off x="594268" y="1587547"/>
            <a:ext cx="7330532" cy="4127623"/>
          </a:xfrm>
          <a:ln>
            <a:solidFill>
              <a:schemeClr val="accent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660695" y="860690"/>
            <a:ext cx="5014650" cy="5943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000" b="1" i="0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dont 14 licenciés compétitions</a:t>
            </a:r>
            <a:endParaRPr kumimoji="0" lang="fr-FR" sz="2000" b="1" i="0" strike="noStrike" kern="1200" cap="small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sz="quarter" idx="1"/>
          </p:nvPr>
        </p:nvGraphicFramePr>
        <p:xfrm>
          <a:off x="594268" y="979714"/>
          <a:ext cx="733053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589"/>
                <a:gridCol w="2630714"/>
                <a:gridCol w="1560286"/>
                <a:gridCol w="1360714"/>
                <a:gridCol w="1121227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/>
                        </a:rPr>
                        <a:t>Rang</a:t>
                      </a:r>
                      <a:endParaRPr lang="fr-FR" sz="16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/>
                        </a:rPr>
                        <a:t>Nom</a:t>
                      </a:r>
                      <a:endParaRPr lang="fr-FR" sz="16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/>
                        </a:rPr>
                        <a:t>Mai</a:t>
                      </a:r>
                      <a:r>
                        <a:rPr lang="fr-FR" sz="1600" baseline="0" dirty="0" smtClean="0">
                          <a:latin typeface="Comic Sans MS"/>
                        </a:rPr>
                        <a:t> 2016</a:t>
                      </a:r>
                      <a:endParaRPr lang="fr-FR" sz="16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/>
                        </a:rPr>
                        <a:t>Sept</a:t>
                      </a:r>
                      <a:r>
                        <a:rPr lang="fr-FR" sz="1600" baseline="0" dirty="0" smtClean="0">
                          <a:latin typeface="Comic Sans MS"/>
                        </a:rPr>
                        <a:t> 2015</a:t>
                      </a:r>
                      <a:endParaRPr lang="fr-FR" sz="16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/>
                        </a:rPr>
                        <a:t>Evolution</a:t>
                      </a:r>
                      <a:endParaRPr lang="fr-FR" sz="16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QUENDO Gildas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986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881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+ 105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2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LECHEVALLIER Olivier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981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981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3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RIVIER Pascal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974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981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- 7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4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MULOT Jessy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921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948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- 27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5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GUEHARD Laurent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887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880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+ 7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6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DROALEN Anne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688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713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- 25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7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CLOAREC Morgan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626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507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+ 119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8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CAPPE Alain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622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632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- 10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9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BOUTAUD Jean-Pierre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594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658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>
                          <a:latin typeface="Comic Sans MS"/>
                        </a:rPr>
                        <a:t>- 64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10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RETO Christophe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532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500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+ 32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11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ARTIGE Jean-François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521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500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</a:t>
                      </a:r>
                      <a:r>
                        <a:rPr lang="fr-FR" sz="1400" baseline="0" dirty="0" smtClean="0">
                          <a:latin typeface="Comic Sans MS"/>
                        </a:rPr>
                        <a:t> 21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12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FORTIN François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505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500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+ 5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13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Comic Sans MS"/>
                        </a:rPr>
                        <a:t>BOUDIER Gérard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500</a:t>
                      </a:r>
                      <a:endParaRPr lang="fr-FR" sz="14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500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/>
                        </a:rPr>
                        <a:t>+ 0</a:t>
                      </a:r>
                      <a:endParaRPr lang="fr-FR" sz="1400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94268" y="113977"/>
            <a:ext cx="7330532" cy="59431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23 licenciés</a:t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/>
            </a:r>
            <a:br>
              <a:rPr lang="fr-FR" sz="3200" b="1" u="sng" dirty="0" smtClean="0"/>
            </a:br>
            <a:r>
              <a:rPr lang="fr-FR" sz="3200" b="1" u="sng" dirty="0" smtClean="0"/>
              <a:t>Classement des Licenciés</a:t>
            </a:r>
            <a:endParaRPr lang="fr-FR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308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8" y="289421"/>
            <a:ext cx="3502796" cy="2619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 descr="P10308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443" y="289423"/>
            <a:ext cx="3372992" cy="261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P10308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443" y="3389313"/>
            <a:ext cx="3372992" cy="2559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 descr="P103089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18" y="3389313"/>
            <a:ext cx="3502795" cy="2559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ZoneTexte 7"/>
          <p:cNvSpPr txBox="1"/>
          <p:nvPr/>
        </p:nvSpPr>
        <p:spPr>
          <a:xfrm rot="10800000" flipV="1">
            <a:off x="3215561" y="3047727"/>
            <a:ext cx="1856071" cy="277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/>
              </a:rPr>
              <a:t>Ping compétitions</a:t>
            </a:r>
            <a:endParaRPr lang="fr-FR" sz="1200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308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5" y="187528"/>
            <a:ext cx="6739978" cy="3755043"/>
          </a:xfrm>
          <a:prstGeom prst="rect">
            <a:avLst/>
          </a:prstGeom>
        </p:spPr>
      </p:pic>
      <p:pic>
        <p:nvPicPr>
          <p:cNvPr id="5" name="Image 4" descr="P10308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981" y="4097801"/>
            <a:ext cx="3188151" cy="2359716"/>
          </a:xfrm>
          <a:prstGeom prst="rect">
            <a:avLst/>
          </a:prstGeom>
        </p:spPr>
      </p:pic>
      <p:pic>
        <p:nvPicPr>
          <p:cNvPr id="6" name="Image 5" descr="P10308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54" y="4101368"/>
            <a:ext cx="3433028" cy="23561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9243825" flipV="1">
            <a:off x="647670" y="514781"/>
            <a:ext cx="1572315" cy="277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/>
              </a:rPr>
              <a:t>Ping loisirs</a:t>
            </a:r>
            <a:endParaRPr lang="fr-FR" sz="1200" dirty="0">
              <a:latin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 rot="9243825" flipV="1">
            <a:off x="3821966" y="5156747"/>
            <a:ext cx="1420175" cy="277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/>
              </a:rPr>
              <a:t>Ping …. Arbitres</a:t>
            </a:r>
            <a:endParaRPr lang="fr-FR" sz="1200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Equipe D3: classements </a:t>
            </a:r>
            <a:endParaRPr lang="fr-FR" sz="3200" cap="none" dirty="0">
              <a:latin typeface="Comic Sans MS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57200" y="1016001"/>
          <a:ext cx="7467600" cy="2575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16200000" algn="tl" rotWithShape="0">
                    <a:schemeClr val="accent1"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422729"/>
                <a:gridCol w="2549071"/>
                <a:gridCol w="616857"/>
                <a:gridCol w="562429"/>
                <a:gridCol w="489857"/>
                <a:gridCol w="535214"/>
                <a:gridCol w="480786"/>
                <a:gridCol w="517071"/>
                <a:gridCol w="571500"/>
                <a:gridCol w="722086"/>
              </a:tblGrid>
              <a:tr h="318842">
                <a:tc gridSpan="10">
                  <a:txBody>
                    <a:bodyPr/>
                    <a:lstStyle/>
                    <a:p>
                      <a:r>
                        <a:rPr lang="fr-FR" sz="1600" dirty="0" smtClean="0"/>
                        <a:t>Phase 1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6087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Clt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Equipe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Pts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Joué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Vic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Nul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Déf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Ff/P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PG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ES St </a:t>
                      </a:r>
                      <a:r>
                        <a:rPr lang="fr-FR" sz="1000" dirty="0" err="1" smtClean="0">
                          <a:latin typeface="Comic Sans MS"/>
                        </a:rPr>
                        <a:t>Avé</a:t>
                      </a:r>
                      <a:r>
                        <a:rPr lang="fr-FR" sz="1000" dirty="0" smtClean="0">
                          <a:latin typeface="Comic Sans MS"/>
                        </a:rPr>
                        <a:t> TT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6378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TT Quiberon 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17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7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37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AJK Vannes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ES </a:t>
                      </a:r>
                      <a:r>
                        <a:rPr lang="fr-FR" sz="1000" dirty="0" err="1" smtClean="0">
                          <a:latin typeface="Comic Sans MS"/>
                        </a:rPr>
                        <a:t>Plescop</a:t>
                      </a:r>
                      <a:r>
                        <a:rPr lang="fr-FR" sz="1000" dirty="0" smtClean="0">
                          <a:latin typeface="Comic Sans MS"/>
                        </a:rPr>
                        <a:t> TT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TT Pays Locminé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AO St </a:t>
                      </a:r>
                      <a:r>
                        <a:rPr lang="fr-FR" sz="1000" dirty="0" err="1" smtClean="0">
                          <a:latin typeface="Comic Sans MS"/>
                        </a:rPr>
                        <a:t>Nolf</a:t>
                      </a:r>
                      <a:r>
                        <a:rPr lang="fr-FR" sz="1000" dirty="0" smtClean="0">
                          <a:latin typeface="Comic Sans MS"/>
                        </a:rPr>
                        <a:t> 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TT </a:t>
                      </a:r>
                      <a:r>
                        <a:rPr lang="fr-FR" sz="1000" dirty="0" err="1" smtClean="0">
                          <a:latin typeface="Comic Sans MS"/>
                        </a:rPr>
                        <a:t>Erdeven</a:t>
                      </a:r>
                      <a:r>
                        <a:rPr lang="fr-FR" sz="1000" dirty="0" smtClean="0">
                          <a:latin typeface="Comic Sans MS"/>
                        </a:rPr>
                        <a:t> Belz 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88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AS St Philibert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57200" y="3873501"/>
          <a:ext cx="7467600" cy="257738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16200000" algn="tl" rotWithShape="0">
                    <a:schemeClr val="accent1"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422729"/>
                <a:gridCol w="2549071"/>
                <a:gridCol w="616857"/>
                <a:gridCol w="562429"/>
                <a:gridCol w="489857"/>
                <a:gridCol w="535214"/>
                <a:gridCol w="480786"/>
                <a:gridCol w="517071"/>
                <a:gridCol w="571500"/>
                <a:gridCol w="722086"/>
              </a:tblGrid>
              <a:tr h="320236">
                <a:tc gridSpan="10">
                  <a:txBody>
                    <a:bodyPr/>
                    <a:lstStyle/>
                    <a:p>
                      <a:r>
                        <a:rPr lang="fr-FR" sz="1600" dirty="0" smtClean="0"/>
                        <a:t>Phase 2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7614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Clt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Equipe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Pts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Joué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Vic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Nul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Déf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Ff/P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PG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Pont/</a:t>
                      </a:r>
                      <a:r>
                        <a:rPr lang="fr-FR" sz="1000" dirty="0" err="1" smtClean="0">
                          <a:latin typeface="Comic Sans MS"/>
                        </a:rPr>
                        <a:t>Malguénac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dirty="0" smtClean="0">
                          <a:latin typeface="Comic Sans MS"/>
                        </a:rPr>
                        <a:t>TT 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7455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TT Quiberon 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19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7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75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23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AJK Vannes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TT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Pays Locminé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RM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Plumelec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5263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ES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Plescop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TT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>
                          <a:latin typeface="Comic Sans MS"/>
                        </a:rPr>
                        <a:t>Pluneret</a:t>
                      </a:r>
                      <a:r>
                        <a:rPr lang="fr-FR" sz="1000" dirty="0" smtClean="0">
                          <a:latin typeface="Comic Sans MS"/>
                        </a:rPr>
                        <a:t>/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Mériad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28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AO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St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Nolf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457200" y="1306286"/>
          <a:ext cx="7467600" cy="451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200" cap="none" dirty="0" smtClean="0">
                <a:latin typeface="Comic Sans MS"/>
              </a:rPr>
              <a:t>Equipe D3: zoom matches joués </a:t>
            </a:r>
            <a:endParaRPr lang="fr-FR" sz="3200" cap="none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4179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4000" dirty="0" smtClean="0"/>
              <a:t>Equipe D4</a:t>
            </a:r>
            <a:endParaRPr lang="fr-FR" sz="4000" dirty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57200" y="1016000"/>
          <a:ext cx="7467600" cy="26421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16200000" algn="tl" rotWithShape="0">
                    <a:schemeClr val="accent1"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422729"/>
                <a:gridCol w="2549071"/>
                <a:gridCol w="616857"/>
                <a:gridCol w="562429"/>
                <a:gridCol w="489857"/>
                <a:gridCol w="535214"/>
                <a:gridCol w="480786"/>
                <a:gridCol w="517071"/>
                <a:gridCol w="571500"/>
                <a:gridCol w="722086"/>
              </a:tblGrid>
              <a:tr h="317898">
                <a:tc gridSpan="10">
                  <a:txBody>
                    <a:bodyPr/>
                    <a:lstStyle/>
                    <a:p>
                      <a:r>
                        <a:rPr lang="fr-FR" sz="1600" dirty="0" smtClean="0"/>
                        <a:t>Phase 1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9278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Clt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Equipe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Pts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Joué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Vic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Nul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Déf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Ff/P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PG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2231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>
                          <a:latin typeface="Comic Sans MS"/>
                        </a:rPr>
                        <a:t>Pluneret/Mériad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9433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2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Golfe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 TT </a:t>
                      </a:r>
                      <a:r>
                        <a:rPr lang="fr-FR" sz="1000" baseline="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Ploeren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 2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16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6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4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2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0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0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55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29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11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ES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Plescop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TT 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564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4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TT</a:t>
                      </a:r>
                      <a:r>
                        <a:rPr lang="fr-FR" sz="1100" baseline="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 Quiberon 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13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6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3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53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31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80744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AS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St Philibert 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9434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GSA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Brandérion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1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CEP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Lorient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119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57200" y="3873500"/>
          <a:ext cx="7467600" cy="2575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16200000" algn="tl" rotWithShape="0">
                    <a:schemeClr val="accent1"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422729"/>
                <a:gridCol w="2549071"/>
                <a:gridCol w="616857"/>
                <a:gridCol w="562429"/>
                <a:gridCol w="489857"/>
                <a:gridCol w="535214"/>
                <a:gridCol w="480786"/>
                <a:gridCol w="517071"/>
                <a:gridCol w="571500"/>
                <a:gridCol w="722086"/>
              </a:tblGrid>
              <a:tr h="321002">
                <a:tc gridSpan="10">
                  <a:txBody>
                    <a:bodyPr/>
                    <a:lstStyle/>
                    <a:p>
                      <a:r>
                        <a:rPr lang="fr-FR" sz="1600" dirty="0" smtClean="0"/>
                        <a:t>Phase 2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7325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Clt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Equipe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Pts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Joué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Vic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Nul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Déf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Ff/P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PG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PP</a:t>
                      </a:r>
                      <a:endParaRPr lang="fr-FR" sz="12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GV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Hennebont 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2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ES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solidFill>
                            <a:schemeClr val="tx1"/>
                          </a:solidFill>
                          <a:latin typeface="Comic Sans MS"/>
                        </a:rPr>
                        <a:t>Plescop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 TT 7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19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7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6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0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1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0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69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tx1"/>
                          </a:solidFill>
                          <a:latin typeface="Comic Sans MS"/>
                        </a:rPr>
                        <a:t>29</a:t>
                      </a:r>
                      <a:endParaRPr lang="fr-FR" sz="10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Golfe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TT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Ploeren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48047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4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TT</a:t>
                      </a:r>
                      <a:r>
                        <a:rPr lang="fr-FR" sz="1100" baseline="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 Quiberon 2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15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7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4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3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0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54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FF"/>
                          </a:solidFill>
                          <a:latin typeface="Comic Sans MS"/>
                        </a:rPr>
                        <a:t>44</a:t>
                      </a:r>
                      <a:endParaRPr lang="fr-FR" sz="1100" dirty="0">
                        <a:solidFill>
                          <a:srgbClr val="0000FF"/>
                        </a:solidFill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AS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St Philibert 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46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GSA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</a:t>
                      </a:r>
                      <a:r>
                        <a:rPr lang="fr-FR" sz="1000" baseline="0" dirty="0" err="1" smtClean="0">
                          <a:latin typeface="Comic Sans MS"/>
                        </a:rPr>
                        <a:t>Brandérion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>
                          <a:latin typeface="Comic Sans MS"/>
                        </a:rPr>
                        <a:t>Kervignac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TT 3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69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  <a:tr h="233456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8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latin typeface="Comic Sans MS"/>
                        </a:rPr>
                        <a:t>CEP</a:t>
                      </a:r>
                      <a:r>
                        <a:rPr lang="fr-FR" sz="1000" baseline="0" dirty="0" smtClean="0">
                          <a:latin typeface="Comic Sans MS"/>
                        </a:rPr>
                        <a:t> Lorient 5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0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1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22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omic Sans MS"/>
                        </a:rPr>
                        <a:t>76</a:t>
                      </a:r>
                      <a:endParaRPr lang="fr-FR" sz="1000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444</TotalTime>
  <Words>935</Words>
  <Application>Microsoft Macintosh PowerPoint</Application>
  <PresentationFormat>Présentation à l'écran (4:3)</PresentationFormat>
  <Paragraphs>514</Paragraphs>
  <Slides>23</Slides>
  <Notes>2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Oriel</vt:lpstr>
      <vt:lpstr>Presqu’île TT Quiberon</vt:lpstr>
      <vt:lpstr>                        23 licenciés       Le club en images</vt:lpstr>
      <vt:lpstr>                        23 licenciés       23 Licenciés</vt:lpstr>
      <vt:lpstr>                        23 licenciés       Classement des Licenciés</vt:lpstr>
      <vt:lpstr>Diapositive 5</vt:lpstr>
      <vt:lpstr>Diapositive 6</vt:lpstr>
      <vt:lpstr>Equipe D3: classements </vt:lpstr>
      <vt:lpstr>Equipe D3: zoom matches joués </vt:lpstr>
      <vt:lpstr>Equipe D4</vt:lpstr>
      <vt:lpstr>Equipe D4: zoom matches joués </vt:lpstr>
      <vt:lpstr>Les plus « compétiteurs »  </vt:lpstr>
      <vt:lpstr>Les plus « compétiteurs »  </vt:lpstr>
      <vt:lpstr>Les plus « performeurs »  </vt:lpstr>
      <vt:lpstr>Les meilleures « progressions »  </vt:lpstr>
      <vt:lpstr>Les championnats du monde à Alicante  </vt:lpstr>
      <vt:lpstr>Les championnats du monde à Alicante  </vt:lpstr>
      <vt:lpstr>Les championnats du monde à Alicante  </vt:lpstr>
      <vt:lpstr>Les championnats du monde à Alicante  </vt:lpstr>
      <vt:lpstr>Les championnats du monde à Alicante  </vt:lpstr>
      <vt:lpstr>Les championnats du monde à Alicante  </vt:lpstr>
      <vt:lpstr>Les championnats du monde à Alicante  </vt:lpstr>
      <vt:lpstr>DU PING PENDANT TOUT l’ETE A QUIBERON</vt:lpstr>
      <vt:lpstr>Le planning d’été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Presqu’île TT Quiberon</dc:title>
  <dc:creator>Gildas QUENDO</dc:creator>
  <cp:lastModifiedBy>Gildas QUENDO</cp:lastModifiedBy>
  <cp:revision>116</cp:revision>
  <dcterms:created xsi:type="dcterms:W3CDTF">2016-06-17T08:22:52Z</dcterms:created>
  <dcterms:modified xsi:type="dcterms:W3CDTF">2016-06-17T09:34:26Z</dcterms:modified>
</cp:coreProperties>
</file>